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F5597"/>
          </a:solidFill>
          <a:ln w="12700">
            <a:solidFill>
              <a:srgbClr val="2F559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519672"/>
            <a:ext cx="6675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BIZZI • BỘ MẪU SƠ ĐỒ TỔ CHỨC CÔNG TY 2026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7360920" y="6519672"/>
            <a:ext cx="4297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chỉnh sửa được • Cần tùy chỉnh theo Điều lệ và thực tế vận hành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1024128"/>
            <a:ext cx="6675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BỘ MẪU SƠ ĐỒ TỔ CHỨC</a:t>
            </a:r>
            <a:endParaRPr lang="en-US" sz="2800" dirty="0"/>
          </a:p>
          <a:p>
            <a:pPr indent="0" marL="0">
              <a:buNone/>
            </a:pPr>
            <a:r>
              <a:rPr lang="en-US" sz="28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CÔNG TY 2026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85800" y="2432304"/>
            <a:ext cx="6766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F55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mẫu chỉnh sửa được • dùng cho Word / PowerPoint / Excel / Draw.io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818120" y="1051560"/>
            <a:ext cx="3611880" cy="425196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C9D7EA"/>
            </a:solidFill>
            <a:prstDash val="solid"/>
          </a:ln>
          <a:effectLst>
            <a:outerShdw sx="100000" sy="100000" kx="0" ky="0" algn="bl" rotWithShape="0" blurRad="25400" dist="50800" dir="2700000">
              <a:srgbClr val="C6D3E1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476488" y="1508760"/>
            <a:ext cx="2286000" cy="475488"/>
          </a:xfrm>
          <a:prstGeom prst="roundRect">
            <a:avLst>
              <a:gd name="adj" fmla="val 15385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49640" y="1554480"/>
            <a:ext cx="2139696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Đại hội đồng cổ đông</a:t>
            </a:r>
            <a:endParaRPr lang="en-US" sz="930" dirty="0"/>
          </a:p>
        </p:txBody>
      </p:sp>
      <p:sp>
        <p:nvSpPr>
          <p:cNvPr id="7" name="Shape 5"/>
          <p:cNvSpPr/>
          <p:nvPr/>
        </p:nvSpPr>
        <p:spPr>
          <a:xfrm>
            <a:off x="8110728" y="2423160"/>
            <a:ext cx="160020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15240">
            <a:solidFill>
              <a:srgbClr val="2F559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183880" y="2468880"/>
            <a:ext cx="1453896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Hội đồng quản trị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9857232" y="2423160"/>
            <a:ext cx="1234440" cy="475488"/>
          </a:xfrm>
          <a:prstGeom prst="roundRect">
            <a:avLst>
              <a:gd name="adj" fmla="val 15385"/>
            </a:avLst>
          </a:prstGeom>
          <a:solidFill>
            <a:srgbClr val="FFF4CE"/>
          </a:solidFill>
          <a:ln w="15240">
            <a:solidFill>
              <a:srgbClr val="C9A22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930384" y="2468880"/>
            <a:ext cx="1088136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1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 kiểm soát</a:t>
            </a:r>
            <a:endParaRPr lang="en-US" sz="810" dirty="0"/>
          </a:p>
        </p:txBody>
      </p:sp>
      <p:sp>
        <p:nvSpPr>
          <p:cNvPr id="11" name="Shape 9"/>
          <p:cNvSpPr/>
          <p:nvPr/>
        </p:nvSpPr>
        <p:spPr>
          <a:xfrm>
            <a:off x="8641080" y="3337560"/>
            <a:ext cx="1965960" cy="475488"/>
          </a:xfrm>
          <a:prstGeom prst="roundRect">
            <a:avLst>
              <a:gd name="adj" fmla="val 15385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14232" y="3383280"/>
            <a:ext cx="1819656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Giám đốc / TGĐ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8028432" y="4370832"/>
            <a:ext cx="749808" cy="438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01584" y="4416552"/>
            <a:ext cx="603504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8878824" y="4370832"/>
            <a:ext cx="749808" cy="438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951976" y="4416552"/>
            <a:ext cx="603504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9729216" y="4370832"/>
            <a:ext cx="749808" cy="438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802368" y="4416552"/>
            <a:ext cx="603504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Ops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10579608" y="4370832"/>
            <a:ext cx="749808" cy="438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652760" y="4416552"/>
            <a:ext cx="603504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9619488" y="1984248"/>
            <a:ext cx="-713232" cy="438912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9619488" y="1984248"/>
            <a:ext cx="850392" cy="438912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8906256" y="2898648"/>
            <a:ext cx="713232" cy="438912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4" name="Text 22"/>
          <p:cNvSpPr/>
          <p:nvPr/>
        </p:nvSpPr>
        <p:spPr>
          <a:xfrm>
            <a:off x="713232" y="37307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65D"/>
                </a:solidFill>
              </a:rPr>
              <a:t>Lưu ý sử dụng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31520" y="4096512"/>
            <a:ext cx="653796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03040"/>
                </a:solidFill>
              </a:rPr>
              <a:t>• Các mẫu pháp lý là khung tham chiếu theo Luật Doanh nghiệp; cần đối chiếu Điều lệ và trường hợp cụ thể.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03040"/>
                </a:solidFill>
              </a:rPr>
              <a:t>• Các phòng ban là lớp vận hành minh họa, không phải thành phần bắt buộc theo luật.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03040"/>
                </a:solidFill>
              </a:rPr>
              <a:t>• Bạn có thể thay toàn bộ tên box, màu sắc và cấp báo cáo.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Doanh nghiệp nhiều dự án – Cơ cấu ma trận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21208" y="868680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có thể chỉnh sửa trực tiếp trong PowerPoint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861408" y="1417320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934560" y="1463040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 điều hành</a:t>
            </a:r>
            <a:endParaRPr lang="en-US" sz="1020" dirty="0"/>
          </a:p>
        </p:txBody>
      </p:sp>
      <p:sp>
        <p:nvSpPr>
          <p:cNvPr id="6" name="Shape 4"/>
          <p:cNvSpPr/>
          <p:nvPr/>
        </p:nvSpPr>
        <p:spPr>
          <a:xfrm>
            <a:off x="3553816" y="2816352"/>
            <a:ext cx="2459736" cy="640080"/>
          </a:xfrm>
          <a:prstGeom prst="roundRect">
            <a:avLst>
              <a:gd name="adj" fmla="val 11429"/>
            </a:avLst>
          </a:prstGeom>
          <a:solidFill>
            <a:srgbClr val="F6FAFE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626968" y="2862072"/>
            <a:ext cx="2313432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Khối Chức năng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6178144" y="2816352"/>
            <a:ext cx="2459736" cy="640080"/>
          </a:xfrm>
          <a:prstGeom prst="roundRect">
            <a:avLst>
              <a:gd name="adj" fmla="val 11429"/>
            </a:avLst>
          </a:prstGeom>
          <a:solidFill>
            <a:srgbClr val="F6FAFE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251296" y="2862072"/>
            <a:ext cx="2313432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Khối Dự án</a:t>
            </a:r>
            <a:endParaRPr lang="en-US" sz="1020" dirty="0"/>
          </a:p>
        </p:txBody>
      </p:sp>
      <p:sp>
        <p:nvSpPr>
          <p:cNvPr id="10" name="Shape 8"/>
          <p:cNvSpPr/>
          <p:nvPr/>
        </p:nvSpPr>
        <p:spPr>
          <a:xfrm>
            <a:off x="655168" y="4370832"/>
            <a:ext cx="175260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28320" y="4416552"/>
            <a:ext cx="1606296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Tài chính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2480920" y="4370832"/>
            <a:ext cx="175260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554072" y="4416552"/>
            <a:ext cx="1606296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Kỹ thuật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306672" y="4370832"/>
            <a:ext cx="175260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79824" y="4416552"/>
            <a:ext cx="1606296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6132424" y="4370832"/>
            <a:ext cx="175260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05576" y="4416552"/>
            <a:ext cx="1606296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Dự án A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7958176" y="4370832"/>
            <a:ext cx="175260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031328" y="4416552"/>
            <a:ext cx="1606296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Dự án B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783928" y="4370832"/>
            <a:ext cx="175260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857080" y="4416552"/>
            <a:ext cx="1606296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Dự án C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6095848" y="2057400"/>
            <a:ext cx="-1312164" cy="758952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6095848" y="2057400"/>
            <a:ext cx="1312164" cy="758952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4783684" y="3456432"/>
            <a:ext cx="-3252216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4783684" y="3456432"/>
            <a:ext cx="-1426464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4783684" y="3456432"/>
            <a:ext cx="399288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7408012" y="3456432"/>
            <a:ext cx="-399288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7408012" y="3456432"/>
            <a:ext cx="1426464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7408012" y="3456432"/>
            <a:ext cx="3252216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566928" y="5897880"/>
            <a:ext cx="11018520" cy="411480"/>
          </a:xfrm>
          <a:prstGeom prst="roundRect">
            <a:avLst/>
          </a:prstGeom>
          <a:solidFill>
            <a:srgbClr val="EEF4FB"/>
          </a:solidFill>
          <a:ln w="7620">
            <a:solidFill>
              <a:srgbClr val="C9D7E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13232" y="5989320"/>
            <a:ext cx="8641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Nhân sự có thể đồng thời chịu quản lý theo chức năng và theo dự án; cần quy định rõ quyền quyết định để tránh xung đột.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9464040" y="598932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2F55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vận hành tham khảo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Doanh nghiệp sản xuất – Mẫu vận hành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21208" y="868680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có thể chỉnh sửa trực tiếp trong PowerPoint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861408" y="1508760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934560" y="1554480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Tổng Giám đốc</a:t>
            </a:r>
            <a:endParaRPr lang="en-US" sz="1020" dirty="0"/>
          </a:p>
        </p:txBody>
      </p:sp>
      <p:sp>
        <p:nvSpPr>
          <p:cNvPr id="6" name="Shape 4"/>
          <p:cNvSpPr/>
          <p:nvPr/>
        </p:nvSpPr>
        <p:spPr>
          <a:xfrm>
            <a:off x="655168" y="3246120"/>
            <a:ext cx="1296162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28320" y="3291840"/>
            <a:ext cx="1149858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Sản xuất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2024482" y="3246120"/>
            <a:ext cx="1296162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097634" y="3291840"/>
            <a:ext cx="1149858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Kế hoạch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393796" y="3246120"/>
            <a:ext cx="1296162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466948" y="3291840"/>
            <a:ext cx="1149858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QA/QC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763110" y="3246120"/>
            <a:ext cx="1296162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836262" y="3291840"/>
            <a:ext cx="1149858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Mua hàng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6132424" y="3246120"/>
            <a:ext cx="1296162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205576" y="3291840"/>
            <a:ext cx="1149858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Kho – Logistics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7501738" y="3246120"/>
            <a:ext cx="1296162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7574890" y="3291840"/>
            <a:ext cx="1149858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Kinh doanh – Marketing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8871052" y="3246120"/>
            <a:ext cx="1296162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8944204" y="3291840"/>
            <a:ext cx="1149858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Tài chính – Kế toán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10240366" y="3246120"/>
            <a:ext cx="1296162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10313518" y="3291840"/>
            <a:ext cx="1149858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Nhân sự – Hành chính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6095848" y="2148840"/>
            <a:ext cx="-4792599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6095848" y="2148840"/>
            <a:ext cx="-3423285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6095848" y="2148840"/>
            <a:ext cx="-2053971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6095848" y="2148840"/>
            <a:ext cx="-684657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6095848" y="2148840"/>
            <a:ext cx="684657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6095848" y="2148840"/>
            <a:ext cx="2053971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6095848" y="2148840"/>
            <a:ext cx="3423285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6095848" y="2148840"/>
            <a:ext cx="4792599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566928" y="5897880"/>
            <a:ext cx="11018520" cy="411480"/>
          </a:xfrm>
          <a:prstGeom prst="roundRect">
            <a:avLst/>
          </a:prstGeom>
          <a:solidFill>
            <a:srgbClr val="EEF4FB"/>
          </a:solidFill>
          <a:ln w="7620">
            <a:solidFill>
              <a:srgbClr val="C9D7E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13232" y="5989320"/>
            <a:ext cx="8641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tham khảo; tùy quy mô có thể tách/ghép Kế hoạch, Mua hàng, Kho vận, QA/QC, Bảo trì và R&amp;D.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9464040" y="598932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2F55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vận hành tham khảo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Doanh nghiệp xây dựng – Mẫu vận hành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21208" y="868680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có thể chỉnh sửa trực tiếp trong PowerPoint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861408" y="1508760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934560" y="1554480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Tổng Giám đốc</a:t>
            </a:r>
            <a:endParaRPr lang="en-US" sz="1020" dirty="0"/>
          </a:p>
        </p:txBody>
      </p:sp>
      <p:sp>
        <p:nvSpPr>
          <p:cNvPr id="6" name="Shape 4"/>
          <p:cNvSpPr/>
          <p:nvPr/>
        </p:nvSpPr>
        <p:spPr>
          <a:xfrm>
            <a:off x="655168" y="3246120"/>
            <a:ext cx="1491778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28320" y="3291840"/>
            <a:ext cx="1345474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 dự án / Thi công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2220098" y="3246120"/>
            <a:ext cx="1491778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293250" y="3291840"/>
            <a:ext cx="1345474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Thiết kế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785028" y="3246120"/>
            <a:ext cx="1491778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858180" y="3291840"/>
            <a:ext cx="1345474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Tư vấn – Giám sát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5349958" y="3246120"/>
            <a:ext cx="1491778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423110" y="3291840"/>
            <a:ext cx="1345474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Mua hàng – Vật tư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6914889" y="3246120"/>
            <a:ext cx="1491778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988041" y="3291840"/>
            <a:ext cx="1345474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Kinh doanh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8479819" y="3246120"/>
            <a:ext cx="1491778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552971" y="3291840"/>
            <a:ext cx="1345474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Tài chính – Kế toán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10044749" y="3246120"/>
            <a:ext cx="1491778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10117901" y="3291840"/>
            <a:ext cx="1345474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Nhân sự – Hành chính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6095848" y="2148840"/>
            <a:ext cx="-4694791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6095848" y="2148840"/>
            <a:ext cx="-3129861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6095848" y="2148840"/>
            <a:ext cx="-1564930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6095848" y="2148840"/>
            <a:ext cx="0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6095848" y="2148840"/>
            <a:ext cx="1564930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6095848" y="2148840"/>
            <a:ext cx="3129861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6095848" y="2148840"/>
            <a:ext cx="4694791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566928" y="5897880"/>
            <a:ext cx="11018520" cy="411480"/>
          </a:xfrm>
          <a:prstGeom prst="roundRect">
            <a:avLst/>
          </a:prstGeom>
          <a:solidFill>
            <a:srgbClr val="EEF4FB"/>
          </a:solidFill>
          <a:ln w="7620">
            <a:solidFill>
              <a:srgbClr val="C9D7E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13232" y="5989320"/>
            <a:ext cx="8641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tham khảo; cơ cấu thực tế phụ thuộc mô hình tổng thầu, tư vấn, thiết kế, thi công và số lượng dự án.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9464040" y="598932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2F55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vận hành tham khảo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Doanh nghiệp kinh doanh theo chuỗi – Mẫu vận hành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21208" y="868680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có thể chỉnh sửa trực tiếp trong PowerPoint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861408" y="1417320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934560" y="1463040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 điều hành</a:t>
            </a:r>
            <a:endParaRPr lang="en-US" sz="1020" dirty="0"/>
          </a:p>
        </p:txBody>
      </p:sp>
      <p:sp>
        <p:nvSpPr>
          <p:cNvPr id="6" name="Shape 4"/>
          <p:cNvSpPr/>
          <p:nvPr/>
        </p:nvSpPr>
        <p:spPr>
          <a:xfrm>
            <a:off x="3553816" y="2816352"/>
            <a:ext cx="2459736" cy="640080"/>
          </a:xfrm>
          <a:prstGeom prst="roundRect">
            <a:avLst>
              <a:gd name="adj" fmla="val 11429"/>
            </a:avLst>
          </a:prstGeom>
          <a:solidFill>
            <a:srgbClr val="F6FAFE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626968" y="2862072"/>
            <a:ext cx="2313432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Khối Trụ sở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6178144" y="2816352"/>
            <a:ext cx="2459736" cy="640080"/>
          </a:xfrm>
          <a:prstGeom prst="roundRect">
            <a:avLst>
              <a:gd name="adj" fmla="val 11429"/>
            </a:avLst>
          </a:prstGeom>
          <a:solidFill>
            <a:srgbClr val="F6FAFE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251296" y="2862072"/>
            <a:ext cx="2313432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Khối Vận hành chuỗi</a:t>
            </a:r>
            <a:endParaRPr lang="en-US" sz="1020" dirty="0"/>
          </a:p>
        </p:txBody>
      </p:sp>
      <p:sp>
        <p:nvSpPr>
          <p:cNvPr id="10" name="Shape 8"/>
          <p:cNvSpPr/>
          <p:nvPr/>
        </p:nvSpPr>
        <p:spPr>
          <a:xfrm>
            <a:off x="655168" y="4370832"/>
            <a:ext cx="1491778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28320" y="4416552"/>
            <a:ext cx="1345474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Tài chính – Kế toán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2220098" y="4370832"/>
            <a:ext cx="1491778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93250" y="4416552"/>
            <a:ext cx="1345474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785028" y="4370832"/>
            <a:ext cx="1491778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858180" y="4416552"/>
            <a:ext cx="1345474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5349958" y="4370832"/>
            <a:ext cx="1491778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23110" y="4416552"/>
            <a:ext cx="1345474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Mua hàng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6914889" y="4370832"/>
            <a:ext cx="1491778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988041" y="4416552"/>
            <a:ext cx="1345474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Expansion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8479819" y="4370832"/>
            <a:ext cx="1491778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552971" y="4416552"/>
            <a:ext cx="1345474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Quản lý vùng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10044749" y="4370832"/>
            <a:ext cx="1491778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117901" y="4416552"/>
            <a:ext cx="1345474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Cửa hàng / Điểm bán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6095848" y="2057400"/>
            <a:ext cx="-1312164" cy="758952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6095848" y="2057400"/>
            <a:ext cx="1312164" cy="758952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4783684" y="3456432"/>
            <a:ext cx="-3382627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4783684" y="3456432"/>
            <a:ext cx="-1817697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4783684" y="3456432"/>
            <a:ext cx="-252766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4783684" y="3456432"/>
            <a:ext cx="1312164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4783684" y="3456432"/>
            <a:ext cx="2877094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31" name="Shape 29"/>
          <p:cNvSpPr/>
          <p:nvPr/>
        </p:nvSpPr>
        <p:spPr>
          <a:xfrm>
            <a:off x="7408012" y="3456432"/>
            <a:ext cx="1817697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7408012" y="3456432"/>
            <a:ext cx="3382627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33" name="Shape 31"/>
          <p:cNvSpPr/>
          <p:nvPr/>
        </p:nvSpPr>
        <p:spPr>
          <a:xfrm>
            <a:off x="566928" y="5897880"/>
            <a:ext cx="11018520" cy="411480"/>
          </a:xfrm>
          <a:prstGeom prst="roundRect">
            <a:avLst/>
          </a:prstGeom>
          <a:solidFill>
            <a:srgbClr val="EEF4FB"/>
          </a:solidFill>
          <a:ln w="7620">
            <a:solidFill>
              <a:srgbClr val="C9D7E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13232" y="5989320"/>
            <a:ext cx="8641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tham khảo cho hệ thống nhiều cửa hàng/điểm bán; nên tách rõ khối trụ sở và khối vận hành điểm bán.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9464040" y="598932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2F55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vận hành tham khảo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Cách tùy chỉnh bộ mẫu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21208" y="868680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bước để biến mẫu thành sơ đồ thực tế của doanh nghiệp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777240" y="1463040"/>
            <a:ext cx="603504" cy="603504"/>
          </a:xfrm>
          <a:prstGeom prst="ellipse">
            <a:avLst/>
          </a:prstGeom>
          <a:solidFill>
            <a:srgbClr val="2F5597"/>
          </a:solidFill>
          <a:ln w="12700">
            <a:solidFill>
              <a:srgbClr val="2F559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554480"/>
            <a:ext cx="6035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1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600200" y="14173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65D"/>
                </a:solidFill>
              </a:rPr>
              <a:t>Đổi tên box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600200" y="1810512"/>
            <a:ext cx="9509760" cy="5943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03040"/>
                </a:solidFill>
              </a:rPr>
              <a:t>Thay chức danh/phòng ban bằng tên đang dùng trong doanh nghiệp. Không cố giữ nguyên “mẫu chuẩn”.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777240" y="2852928"/>
            <a:ext cx="603504" cy="603504"/>
          </a:xfrm>
          <a:prstGeom prst="ellipse">
            <a:avLst/>
          </a:prstGeom>
          <a:solidFill>
            <a:srgbClr val="2F5597"/>
          </a:solidFill>
          <a:ln w="12700">
            <a:solidFill>
              <a:srgbClr val="2F559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2944368"/>
            <a:ext cx="6035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2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600200" y="280720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65D"/>
                </a:solidFill>
              </a:rPr>
              <a:t>Chốt đường báo cáo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600200" y="3200400"/>
            <a:ext cx="9509760" cy="5943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03040"/>
                </a:solidFill>
              </a:rPr>
              <a:t>Mỗi vị trí cần biết ai là cấp trên trực tiếp; với ma trận, ghi rõ quản lý chức năng và quản lý dự án.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777240" y="4242816"/>
            <a:ext cx="603504" cy="603504"/>
          </a:xfrm>
          <a:prstGeom prst="ellipse">
            <a:avLst/>
          </a:prstGeom>
          <a:solidFill>
            <a:srgbClr val="2F5597"/>
          </a:solidFill>
          <a:ln w="12700">
            <a:solidFill>
              <a:srgbClr val="2F559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77240" y="4334256"/>
            <a:ext cx="6035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3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1600200" y="4197096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65D"/>
                </a:solidFill>
              </a:rPr>
              <a:t>Đối chiếu quyền quyết định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600200" y="4590288"/>
            <a:ext cx="9509760" cy="5943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03040"/>
                </a:solidFill>
              </a:rPr>
              <a:t>Sơ đồ không thay thế quy trình/RACI. Với các quyết định tài chính, cần quy định người đề nghị, phê duyệt, kiểm tra và hạn mức.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66928" y="5897880"/>
            <a:ext cx="11018520" cy="411480"/>
          </a:xfrm>
          <a:prstGeom prst="roundRect">
            <a:avLst/>
          </a:prstGeom>
          <a:solidFill>
            <a:srgbClr val="EEF4FB"/>
          </a:solidFill>
          <a:ln w="7620">
            <a:solidFill>
              <a:srgbClr val="C9D7E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13232" y="5989320"/>
            <a:ext cx="8641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Bộ mẫu là điểm bắt đầu. Sơ đồ cuối cùng phải phản ánh đúng Điều lệ, quyền quyết định và cách doanh nghiệp thực sự vận hành.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9464040" y="598932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2F55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Bizzi 2026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Công ty cổ phần – Mô hình có Ban kiểm soát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21208" y="868680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có thể chỉnh sửa trực tiếp trong PowerPoint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233672" y="1298448"/>
            <a:ext cx="3703320" cy="621792"/>
          </a:xfrm>
          <a:prstGeom prst="roundRect">
            <a:avLst>
              <a:gd name="adj" fmla="val 11765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306824" y="1344168"/>
            <a:ext cx="3557016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Đại hội đồng cổ đông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816352" y="2331720"/>
            <a:ext cx="297180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2889504" y="2377440"/>
            <a:ext cx="2825496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Hội đồng quản trị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419088" y="2331720"/>
            <a:ext cx="2971800" cy="621792"/>
          </a:xfrm>
          <a:prstGeom prst="roundRect">
            <a:avLst>
              <a:gd name="adj" fmla="val 11765"/>
            </a:avLst>
          </a:prstGeom>
          <a:solidFill>
            <a:srgbClr val="FFF4CE"/>
          </a:solidFill>
          <a:ln w="15240">
            <a:solidFill>
              <a:srgbClr val="C9A22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92240" y="2377440"/>
            <a:ext cx="2825496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 kiểm soát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085332" y="1920240"/>
            <a:ext cx="-1783080" cy="4114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6085332" y="1920240"/>
            <a:ext cx="1819656" cy="4114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3328416" y="3410712"/>
            <a:ext cx="3611880" cy="621792"/>
          </a:xfrm>
          <a:prstGeom prst="roundRect">
            <a:avLst>
              <a:gd name="adj" fmla="val 11765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3401568" y="3456432"/>
            <a:ext cx="3465576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Giám đốc / Tổng giám đốc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302252" y="2953512"/>
            <a:ext cx="832104" cy="4572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658368" y="4590288"/>
            <a:ext cx="2638044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4636008"/>
            <a:ext cx="249174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Tài chính – Kế toán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3406140" y="4590288"/>
            <a:ext cx="2638044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479292" y="4636008"/>
            <a:ext cx="249174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Kinh doanh</a:t>
            </a:r>
            <a:endParaRPr lang="en-US" sz="920" dirty="0"/>
          </a:p>
        </p:txBody>
      </p:sp>
      <p:sp>
        <p:nvSpPr>
          <p:cNvPr id="19" name="Shape 17"/>
          <p:cNvSpPr/>
          <p:nvPr/>
        </p:nvSpPr>
        <p:spPr>
          <a:xfrm>
            <a:off x="6153912" y="4590288"/>
            <a:ext cx="2638044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27064" y="4636008"/>
            <a:ext cx="249174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Vận hành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8901684" y="4590288"/>
            <a:ext cx="2638044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974836" y="4636008"/>
            <a:ext cx="249174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Nhân sự – Hành chính</a:t>
            </a:r>
            <a:endParaRPr lang="en-US" sz="920" dirty="0"/>
          </a:p>
        </p:txBody>
      </p:sp>
      <p:sp>
        <p:nvSpPr>
          <p:cNvPr id="23" name="Shape 21"/>
          <p:cNvSpPr/>
          <p:nvPr/>
        </p:nvSpPr>
        <p:spPr>
          <a:xfrm>
            <a:off x="5134356" y="4032504"/>
            <a:ext cx="-3156966" cy="55778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5134356" y="4032504"/>
            <a:ext cx="-409194" cy="55778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5134356" y="4032504"/>
            <a:ext cx="2338578" cy="55778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5134356" y="4032504"/>
            <a:ext cx="5086350" cy="55778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566928" y="5897880"/>
            <a:ext cx="11018520" cy="411480"/>
          </a:xfrm>
          <a:prstGeom prst="roundRect">
            <a:avLst/>
          </a:prstGeom>
          <a:solidFill>
            <a:srgbClr val="EEF4FB"/>
          </a:solidFill>
          <a:ln w="7620">
            <a:solidFill>
              <a:srgbClr val="C9D7E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13232" y="5989320"/>
            <a:ext cx="8641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Lớp pháp lý tham chiếu Điều 137 Luật Doanh nghiệp 2020; phòng ban bên dưới là lớp vận hành minh họa, doanh nghiệp tùy chỉnh theo Điều lệ và thực tế.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9464040" y="598932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2F55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Luật DN 2020 • Điều 137, 162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Công ty cổ phần – Mô hình có Ủy ban kiểm toán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21208" y="868680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có thể chỉnh sửa trực tiếp trong PowerPoint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233672" y="1298448"/>
            <a:ext cx="3703320" cy="621792"/>
          </a:xfrm>
          <a:prstGeom prst="roundRect">
            <a:avLst>
              <a:gd name="adj" fmla="val 11765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306824" y="1344168"/>
            <a:ext cx="3557016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Đại hội đồng cổ đông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55264" y="2331720"/>
            <a:ext cx="3886200" cy="786384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328416" y="2377440"/>
            <a:ext cx="3739896" cy="69494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Hội đồng quản trị</a:t>
            </a:r>
            <a:endParaRPr lang="en-US" sz="1040" dirty="0"/>
          </a:p>
          <a:p>
            <a:pPr algn="ctr" indent="0" marL="0">
              <a:buNone/>
            </a:pPr>
            <a:r>
              <a:rPr lang="en-US" sz="104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(≥20% thành viên độc lập)</a:t>
            </a:r>
            <a:endParaRPr lang="en-US" sz="1040" dirty="0"/>
          </a:p>
        </p:txBody>
      </p:sp>
      <p:sp>
        <p:nvSpPr>
          <p:cNvPr id="8" name="Shape 6"/>
          <p:cNvSpPr/>
          <p:nvPr/>
        </p:nvSpPr>
        <p:spPr>
          <a:xfrm>
            <a:off x="7571232" y="2395728"/>
            <a:ext cx="2788920" cy="658368"/>
          </a:xfrm>
          <a:prstGeom prst="roundRect">
            <a:avLst>
              <a:gd name="adj" fmla="val 11111"/>
            </a:avLst>
          </a:prstGeom>
          <a:solidFill>
            <a:srgbClr val="FFF4CE"/>
          </a:solidFill>
          <a:ln w="15240">
            <a:solidFill>
              <a:srgbClr val="C9A22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644384" y="2441448"/>
            <a:ext cx="2642616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Ủy ban kiểm toán</a:t>
            </a:r>
            <a:endParaRPr lang="en-US" sz="980" dirty="0"/>
          </a:p>
          <a:p>
            <a:pPr algn="ctr" indent="0" marL="0">
              <a:buNone/>
            </a:pPr>
            <a:r>
              <a:rPr lang="en-US" sz="98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(trực thuộc HĐQT)</a:t>
            </a:r>
            <a:endParaRPr lang="en-US" sz="980" dirty="0"/>
          </a:p>
        </p:txBody>
      </p:sp>
      <p:sp>
        <p:nvSpPr>
          <p:cNvPr id="10" name="Shape 8"/>
          <p:cNvSpPr/>
          <p:nvPr/>
        </p:nvSpPr>
        <p:spPr>
          <a:xfrm>
            <a:off x="6085332" y="1920240"/>
            <a:ext cx="-886968" cy="4114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7141464" y="2724912"/>
            <a:ext cx="429768" cy="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3401568" y="3502152"/>
            <a:ext cx="3611880" cy="621792"/>
          </a:xfrm>
          <a:prstGeom prst="roundRect">
            <a:avLst>
              <a:gd name="adj" fmla="val 11765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3474720" y="3547872"/>
            <a:ext cx="3465576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Giám đốc / Tổng giám đốc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198364" y="3118104"/>
            <a:ext cx="9144" cy="384048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658368" y="4663440"/>
            <a:ext cx="2638044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4709160"/>
            <a:ext cx="249174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Tài chính – Kế toán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3406140" y="4663440"/>
            <a:ext cx="2638044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479292" y="4709160"/>
            <a:ext cx="249174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Kinh doanh</a:t>
            </a:r>
            <a:endParaRPr lang="en-US" sz="920" dirty="0"/>
          </a:p>
        </p:txBody>
      </p:sp>
      <p:sp>
        <p:nvSpPr>
          <p:cNvPr id="19" name="Shape 17"/>
          <p:cNvSpPr/>
          <p:nvPr/>
        </p:nvSpPr>
        <p:spPr>
          <a:xfrm>
            <a:off x="6153912" y="4663440"/>
            <a:ext cx="2638044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27064" y="4709160"/>
            <a:ext cx="249174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Vận hành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8901684" y="4663440"/>
            <a:ext cx="2638044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974836" y="4709160"/>
            <a:ext cx="249174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Nhân sự – Hành chính</a:t>
            </a:r>
            <a:endParaRPr lang="en-US" sz="920" dirty="0"/>
          </a:p>
        </p:txBody>
      </p:sp>
      <p:sp>
        <p:nvSpPr>
          <p:cNvPr id="23" name="Shape 21"/>
          <p:cNvSpPr/>
          <p:nvPr/>
        </p:nvSpPr>
        <p:spPr>
          <a:xfrm>
            <a:off x="5207508" y="4123944"/>
            <a:ext cx="-3230118" cy="539496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5207508" y="4123944"/>
            <a:ext cx="-482346" cy="539496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5207508" y="4123944"/>
            <a:ext cx="2265426" cy="539496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5207508" y="4123944"/>
            <a:ext cx="5013198" cy="539496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566928" y="5897880"/>
            <a:ext cx="11018520" cy="411480"/>
          </a:xfrm>
          <a:prstGeom prst="roundRect">
            <a:avLst/>
          </a:prstGeom>
          <a:solidFill>
            <a:srgbClr val="EEF4FB"/>
          </a:solidFill>
          <a:ln w="7620">
            <a:solidFill>
              <a:srgbClr val="C9D7E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13232" y="5989320"/>
            <a:ext cx="8641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Theo Điều 137: Đại hội đồng cổ đông, HĐQT, Giám đốc/Tổng giám đốc; ít nhất 20% thành viên HĐQT là thành viên độc lập và có Ủy ban kiểm toán trực thuộc HĐQT.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9464040" y="598932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2F55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Luật DN 2020 • Điều 137, 162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Công ty TNHH một thành viên – Chủ sở hữu là tổ chức, mô hình Chủ tịch công ty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21208" y="868680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có thể chỉnh sửa trực tiếp trong PowerPoint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861408" y="1298448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934560" y="1344168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Chủ sở hữu là tổ chức</a:t>
            </a:r>
            <a:endParaRPr lang="en-US" sz="1020" dirty="0"/>
          </a:p>
        </p:txBody>
      </p:sp>
      <p:sp>
        <p:nvSpPr>
          <p:cNvPr id="6" name="Shape 4"/>
          <p:cNvSpPr/>
          <p:nvPr/>
        </p:nvSpPr>
        <p:spPr>
          <a:xfrm>
            <a:off x="4861408" y="2404872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F6FAFE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934560" y="2450592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Chủ tịch công ty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4861408" y="3493008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F6FAFE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934560" y="3538728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Giám đốc / Tổng giám đốc</a:t>
            </a:r>
            <a:endParaRPr lang="en-US" sz="1020" dirty="0"/>
          </a:p>
        </p:txBody>
      </p:sp>
      <p:sp>
        <p:nvSpPr>
          <p:cNvPr id="10" name="Shape 8"/>
          <p:cNvSpPr/>
          <p:nvPr/>
        </p:nvSpPr>
        <p:spPr>
          <a:xfrm>
            <a:off x="938632" y="464515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11784" y="469087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Tài chính – Kế toán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3558388" y="464515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31540" y="469087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Kinh doanh</a:t>
            </a:r>
            <a:endParaRPr lang="en-US" sz="1020" dirty="0"/>
          </a:p>
        </p:txBody>
      </p:sp>
      <p:sp>
        <p:nvSpPr>
          <p:cNvPr id="14" name="Shape 12"/>
          <p:cNvSpPr/>
          <p:nvPr/>
        </p:nvSpPr>
        <p:spPr>
          <a:xfrm>
            <a:off x="6178144" y="464515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51296" y="469087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Vận hành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8797900" y="464515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871052" y="469087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Nhân sự – Hành chính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6095848" y="1938528"/>
            <a:ext cx="0" cy="46634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6095848" y="3044952"/>
            <a:ext cx="0" cy="448056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6095848" y="4133088"/>
            <a:ext cx="-3929634" cy="51206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6095848" y="4133088"/>
            <a:ext cx="-1309878" cy="51206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6095848" y="4133088"/>
            <a:ext cx="1309878" cy="51206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6095848" y="4133088"/>
            <a:ext cx="3929634" cy="51206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566928" y="5897880"/>
            <a:ext cx="11018520" cy="411480"/>
          </a:xfrm>
          <a:prstGeom prst="roundRect">
            <a:avLst/>
          </a:prstGeom>
          <a:solidFill>
            <a:srgbClr val="EEF4FB"/>
          </a:solidFill>
          <a:ln w="7620">
            <a:solidFill>
              <a:srgbClr val="C9D7E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13232" y="5989320"/>
            <a:ext cx="8641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 chiếu Điều 79 Luật Doanh nghiệp 2020. Phòng ban bên dưới là lớp vận hành minh họa.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9464040" y="598932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2F55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Luật DN 2020 • Điều 79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Công ty TNHH một thành viên – Chủ sở hữu là tổ chức, mô hình Hội đồng thành viên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21208" y="868680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có thể chỉnh sửa trực tiếp trong PowerPoint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861408" y="1298448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934560" y="1344168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Chủ sở hữu là tổ chức</a:t>
            </a:r>
            <a:endParaRPr lang="en-US" sz="1020" dirty="0"/>
          </a:p>
        </p:txBody>
      </p:sp>
      <p:sp>
        <p:nvSpPr>
          <p:cNvPr id="6" name="Shape 4"/>
          <p:cNvSpPr/>
          <p:nvPr/>
        </p:nvSpPr>
        <p:spPr>
          <a:xfrm>
            <a:off x="4861408" y="2404872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F6FAFE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934560" y="2450592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Hội đồng thành viên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4861408" y="3493008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F6FAFE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934560" y="3538728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Giám đốc / Tổng giám đốc</a:t>
            </a:r>
            <a:endParaRPr lang="en-US" sz="1020" dirty="0"/>
          </a:p>
        </p:txBody>
      </p:sp>
      <p:sp>
        <p:nvSpPr>
          <p:cNvPr id="10" name="Shape 8"/>
          <p:cNvSpPr/>
          <p:nvPr/>
        </p:nvSpPr>
        <p:spPr>
          <a:xfrm>
            <a:off x="938632" y="464515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11784" y="469087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Tài chính – Kế toán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3558388" y="464515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31540" y="469087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Kinh doanh</a:t>
            </a:r>
            <a:endParaRPr lang="en-US" sz="1020" dirty="0"/>
          </a:p>
        </p:txBody>
      </p:sp>
      <p:sp>
        <p:nvSpPr>
          <p:cNvPr id="14" name="Shape 12"/>
          <p:cNvSpPr/>
          <p:nvPr/>
        </p:nvSpPr>
        <p:spPr>
          <a:xfrm>
            <a:off x="6178144" y="464515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51296" y="469087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Vận hành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8797900" y="464515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871052" y="469087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Nhân sự – Hành chính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6095848" y="1938528"/>
            <a:ext cx="0" cy="46634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6095848" y="3044952"/>
            <a:ext cx="0" cy="448056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6095848" y="4133088"/>
            <a:ext cx="-3929634" cy="51206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6095848" y="4133088"/>
            <a:ext cx="-1309878" cy="51206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6095848" y="4133088"/>
            <a:ext cx="1309878" cy="51206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6095848" y="4133088"/>
            <a:ext cx="3929634" cy="51206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566928" y="5897880"/>
            <a:ext cx="11018520" cy="411480"/>
          </a:xfrm>
          <a:prstGeom prst="roundRect">
            <a:avLst/>
          </a:prstGeom>
          <a:solidFill>
            <a:srgbClr val="EEF4FB"/>
          </a:solidFill>
          <a:ln w="7620">
            <a:solidFill>
              <a:srgbClr val="C9D7E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13232" y="5989320"/>
            <a:ext cx="8641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 chiếu Điều 79 Luật Doanh nghiệp 2020. Phòng ban bên dưới là lớp vận hành minh họa.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9464040" y="598932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2F55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Luật DN 2020 • Điều 79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Công ty TNHH hai thành viên trở lên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21208" y="868680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có thể chỉnh sửa trực tiếp trong PowerPoint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861408" y="1298448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934560" y="1344168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Hội đồng thành viên</a:t>
            </a:r>
            <a:endParaRPr lang="en-US" sz="1020" dirty="0"/>
          </a:p>
        </p:txBody>
      </p:sp>
      <p:sp>
        <p:nvSpPr>
          <p:cNvPr id="6" name="Shape 4"/>
          <p:cNvSpPr/>
          <p:nvPr/>
        </p:nvSpPr>
        <p:spPr>
          <a:xfrm>
            <a:off x="4861408" y="2404872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F6FAFE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934560" y="2450592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Chủ tịch Hội đồng thành viên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4861408" y="3493008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F6FAFE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934560" y="3538728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Giám đốc / Tổng giám đốc</a:t>
            </a:r>
            <a:endParaRPr lang="en-US" sz="1020" dirty="0"/>
          </a:p>
        </p:txBody>
      </p:sp>
      <p:sp>
        <p:nvSpPr>
          <p:cNvPr id="10" name="Shape 8"/>
          <p:cNvSpPr/>
          <p:nvPr/>
        </p:nvSpPr>
        <p:spPr>
          <a:xfrm>
            <a:off x="938632" y="464515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11784" y="469087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Tài chính – Kế toán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3558388" y="464515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31540" y="469087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Kinh doanh</a:t>
            </a:r>
            <a:endParaRPr lang="en-US" sz="1020" dirty="0"/>
          </a:p>
        </p:txBody>
      </p:sp>
      <p:sp>
        <p:nvSpPr>
          <p:cNvPr id="14" name="Shape 12"/>
          <p:cNvSpPr/>
          <p:nvPr/>
        </p:nvSpPr>
        <p:spPr>
          <a:xfrm>
            <a:off x="6178144" y="464515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51296" y="469087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Vận hành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8797900" y="464515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871052" y="469087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Nhân sự – Hành chính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6095848" y="1938528"/>
            <a:ext cx="0" cy="46634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6095848" y="3044952"/>
            <a:ext cx="0" cy="448056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6095848" y="4133088"/>
            <a:ext cx="-3929634" cy="51206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6095848" y="4133088"/>
            <a:ext cx="-1309878" cy="51206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6095848" y="4133088"/>
            <a:ext cx="1309878" cy="51206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6095848" y="4133088"/>
            <a:ext cx="3929634" cy="512064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566928" y="5897880"/>
            <a:ext cx="11018520" cy="411480"/>
          </a:xfrm>
          <a:prstGeom prst="roundRect">
            <a:avLst/>
          </a:prstGeom>
          <a:solidFill>
            <a:srgbClr val="EEF4FB"/>
          </a:solidFill>
          <a:ln w="7620">
            <a:solidFill>
              <a:srgbClr val="C9D7E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13232" y="5989320"/>
            <a:ext cx="8641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 chiếu Điều 54 Luật Doanh nghiệp 2020: Hội đồng thành viên, Chủ tịch HĐTV, Giám đốc/Tổng giám đốc.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9464040" y="598932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2F55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Luật DN 2020 • Điều 54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Công ty hợp danh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21208" y="868680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có thể chỉnh sửa trực tiếp trong PowerPoint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861408" y="1417320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934560" y="1463040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Hội đồng thành viên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(tất cả thành viên)</a:t>
            </a:r>
            <a:endParaRPr lang="en-US" sz="1020" dirty="0"/>
          </a:p>
        </p:txBody>
      </p:sp>
      <p:sp>
        <p:nvSpPr>
          <p:cNvPr id="6" name="Shape 4"/>
          <p:cNvSpPr/>
          <p:nvPr/>
        </p:nvSpPr>
        <p:spPr>
          <a:xfrm>
            <a:off x="4861408" y="2816352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F6FAFE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934560" y="2862072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Chủ tịch HĐTV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 Giám đốc – TGĐ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938632" y="437083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11784" y="441655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Nhóm nghiệp vụ 1</a:t>
            </a:r>
            <a:endParaRPr lang="en-US" sz="1020" dirty="0"/>
          </a:p>
        </p:txBody>
      </p:sp>
      <p:sp>
        <p:nvSpPr>
          <p:cNvPr id="10" name="Shape 8"/>
          <p:cNvSpPr/>
          <p:nvPr/>
        </p:nvSpPr>
        <p:spPr>
          <a:xfrm>
            <a:off x="3558388" y="437083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31540" y="441655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Nhóm nghiệp vụ 2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6178144" y="437083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51296" y="441655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Tài chính – Kế toán</a:t>
            </a:r>
            <a:endParaRPr lang="en-US" sz="1020" dirty="0"/>
          </a:p>
        </p:txBody>
      </p:sp>
      <p:sp>
        <p:nvSpPr>
          <p:cNvPr id="14" name="Shape 12"/>
          <p:cNvSpPr/>
          <p:nvPr/>
        </p:nvSpPr>
        <p:spPr>
          <a:xfrm>
            <a:off x="8797900" y="437083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871052" y="441655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Hành chính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6095848" y="2057400"/>
            <a:ext cx="0" cy="758952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6095848" y="3456432"/>
            <a:ext cx="-3929634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6095848" y="3456432"/>
            <a:ext cx="-1309878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6095848" y="3456432"/>
            <a:ext cx="1309878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6095848" y="3456432"/>
            <a:ext cx="3929634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566928" y="5897880"/>
            <a:ext cx="11018520" cy="411480"/>
          </a:xfrm>
          <a:prstGeom prst="roundRect">
            <a:avLst/>
          </a:prstGeom>
          <a:solidFill>
            <a:srgbClr val="EEF4FB"/>
          </a:solidFill>
          <a:ln w="7620">
            <a:solidFill>
              <a:srgbClr val="C9D7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13232" y="5989320"/>
            <a:ext cx="8641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Tất cả thành viên hợp lại thành HĐTV; HĐTV bầu một thành viên hợp danh làm Chủ tịch, đồng thời có thể kiêm Giám đốc/Tổng giám đốc nếu Điều lệ không quy định khác.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9464040" y="598932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2F55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Luật DN 2020 • Điều 177, 184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Doanh nghiệp tư nhân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21208" y="868680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có thể chỉnh sửa trực tiếp trong PowerPoint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861408" y="1417320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934560" y="1463040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Chủ doanh nghiệp tư nhân</a:t>
            </a:r>
            <a:endParaRPr lang="en-US" sz="1020" dirty="0"/>
          </a:p>
        </p:txBody>
      </p:sp>
      <p:sp>
        <p:nvSpPr>
          <p:cNvPr id="6" name="Shape 4"/>
          <p:cNvSpPr/>
          <p:nvPr/>
        </p:nvSpPr>
        <p:spPr>
          <a:xfrm>
            <a:off x="4861408" y="2816352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F6FAFE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934560" y="2862072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Trực tiếp điều hành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HOẶC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Thuê Giám đốc / TGĐ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938632" y="437083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11784" y="441655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Kế toán</a:t>
            </a:r>
            <a:endParaRPr lang="en-US" sz="1020" dirty="0"/>
          </a:p>
        </p:txBody>
      </p:sp>
      <p:sp>
        <p:nvSpPr>
          <p:cNvPr id="10" name="Shape 8"/>
          <p:cNvSpPr/>
          <p:nvPr/>
        </p:nvSpPr>
        <p:spPr>
          <a:xfrm>
            <a:off x="3558388" y="437083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31540" y="441655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Kinh doanh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6178144" y="437083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51296" y="441655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Vận hành</a:t>
            </a:r>
            <a:endParaRPr lang="en-US" sz="1020" dirty="0"/>
          </a:p>
        </p:txBody>
      </p:sp>
      <p:sp>
        <p:nvSpPr>
          <p:cNvPr id="14" name="Shape 12"/>
          <p:cNvSpPr/>
          <p:nvPr/>
        </p:nvSpPr>
        <p:spPr>
          <a:xfrm>
            <a:off x="8797900" y="4370832"/>
            <a:ext cx="24551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871052" y="4416552"/>
            <a:ext cx="23088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Hành chính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6095848" y="2057400"/>
            <a:ext cx="0" cy="758952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6095848" y="3456432"/>
            <a:ext cx="-3929634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6095848" y="3456432"/>
            <a:ext cx="-1309878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6095848" y="3456432"/>
            <a:ext cx="1309878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6095848" y="3456432"/>
            <a:ext cx="3929634" cy="91440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566928" y="5897880"/>
            <a:ext cx="11018520" cy="411480"/>
          </a:xfrm>
          <a:prstGeom prst="roundRect">
            <a:avLst/>
          </a:prstGeom>
          <a:solidFill>
            <a:srgbClr val="EEF4FB"/>
          </a:solidFill>
          <a:ln w="7620">
            <a:solidFill>
              <a:srgbClr val="C9D7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13232" y="5989320"/>
            <a:ext cx="8641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Chủ DNTN có thể trực tiếp quản lý hoặc thuê Giám đốc/Tổng giám đốc; chủ DNTN vẫn chịu trách nhiệm về hoạt động kinh doanh.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9464040" y="598932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2F55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Luật DN 2020 • Điều 190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Doanh nghiệp nhỏ và vừa – Cơ cấu theo chức năng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21208" y="868680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có thể chỉnh sửa trực tiếp trong PowerPoint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861408" y="1508760"/>
            <a:ext cx="2468880" cy="640080"/>
          </a:xfrm>
          <a:prstGeom prst="roundRect">
            <a:avLst>
              <a:gd name="adj" fmla="val 11429"/>
            </a:avLst>
          </a:prstGeom>
          <a:solidFill>
            <a:srgbClr val="DDEBF7"/>
          </a:solidFill>
          <a:ln w="15240">
            <a:solidFill>
              <a:srgbClr val="2F5597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934560" y="1554480"/>
            <a:ext cx="2322576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Giám đốc / CEO</a:t>
            </a:r>
            <a:endParaRPr lang="en-US" sz="1020" dirty="0"/>
          </a:p>
        </p:txBody>
      </p:sp>
      <p:sp>
        <p:nvSpPr>
          <p:cNvPr id="6" name="Shape 4"/>
          <p:cNvSpPr/>
          <p:nvPr/>
        </p:nvSpPr>
        <p:spPr>
          <a:xfrm>
            <a:off x="655168" y="3246120"/>
            <a:ext cx="2044598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28320" y="3291840"/>
            <a:ext cx="1898294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Kinh doanh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2864358" y="3246120"/>
            <a:ext cx="2044598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937510" y="3291840"/>
            <a:ext cx="1898294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</a:t>
            </a:r>
            <a:endParaRPr lang="en-US" sz="1020" dirty="0"/>
          </a:p>
        </p:txBody>
      </p:sp>
      <p:sp>
        <p:nvSpPr>
          <p:cNvPr id="10" name="Shape 8"/>
          <p:cNvSpPr/>
          <p:nvPr/>
        </p:nvSpPr>
        <p:spPr>
          <a:xfrm>
            <a:off x="5073548" y="3246120"/>
            <a:ext cx="2044598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146700" y="3291840"/>
            <a:ext cx="1898294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Tài chính – Kế toán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7282739" y="3246120"/>
            <a:ext cx="2044598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355891" y="3291840"/>
            <a:ext cx="1898294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Vận hành</a:t>
            </a:r>
            <a:endParaRPr lang="en-US" sz="1020" dirty="0"/>
          </a:p>
        </p:txBody>
      </p:sp>
      <p:sp>
        <p:nvSpPr>
          <p:cNvPr id="14" name="Shape 12"/>
          <p:cNvSpPr/>
          <p:nvPr/>
        </p:nvSpPr>
        <p:spPr>
          <a:xfrm>
            <a:off x="9491929" y="3246120"/>
            <a:ext cx="2044598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9FBAD0"/>
            </a:solidFill>
            <a:prstDash val="solid"/>
          </a:ln>
          <a:effectLst>
            <a:outerShdw sx="100000" sy="100000" kx="0" ky="0" algn="bl" rotWithShape="0" blurRad="19050" dist="50800" dir="2700000">
              <a:srgbClr val="C6D3E1">
                <a:alpha val="2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9565081" y="3291840"/>
            <a:ext cx="1898294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03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Nhân sự – Hành chính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6095848" y="2148840"/>
            <a:ext cx="-4418381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6095848" y="2148840"/>
            <a:ext cx="-2209190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6095848" y="2148840"/>
            <a:ext cx="0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6095848" y="2148840"/>
            <a:ext cx="2209190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6095848" y="2148840"/>
            <a:ext cx="4418381" cy="1097280"/>
          </a:xfrm>
          <a:prstGeom prst="line">
            <a:avLst/>
          </a:prstGeom>
          <a:noFill/>
          <a:ln w="15875">
            <a:solidFill>
              <a:srgbClr val="94A3B8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566928" y="5897880"/>
            <a:ext cx="11018520" cy="411480"/>
          </a:xfrm>
          <a:prstGeom prst="roundRect">
            <a:avLst/>
          </a:prstGeom>
          <a:solidFill>
            <a:srgbClr val="EEF4FB"/>
          </a:solidFill>
          <a:ln w="7620">
            <a:solidFill>
              <a:srgbClr val="C9D7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13232" y="5989320"/>
            <a:ext cx="8641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vận hành tham khảo; phù hợp khi cần chuyên môn hóa theo phòng ban và đường báo cáo rõ ràng.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9464040" y="598932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dirty="0">
                <a:solidFill>
                  <a:srgbClr val="2F55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Mẫu vận hành tham khảo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201168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Bizzi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Bizzi - Bộ mẫu sơ đồ tổ chức công ty 2026</dc:title>
  <dc:subject>Bộ mẫu sơ đồ tổ chức công ty 2026</dc:subject>
  <dc:creator>OpenAI</dc:creator>
  <cp:lastModifiedBy>OpenAI</cp:lastModifiedBy>
  <cp:revision>1</cp:revision>
  <dcterms:created xsi:type="dcterms:W3CDTF">2026-09-08T14:34:00Z</dcterms:created>
  <dcterms:modified xsi:type="dcterms:W3CDTF">2026-09-08T14:34:00Z</dcterms:modified>
</cp:coreProperties>
</file>